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1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270" y="114"/>
      </p:cViewPr>
      <p:guideLst>
        <p:guide pos="2160" orient="horz"/>
        <p:guide pos="384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 /><Relationship Id="rId19" Type="http://schemas.openxmlformats.org/officeDocument/2006/relationships/tableStyles" Target="tableStyles.xml" /><Relationship Id="rId2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2286000" marR="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86" name="Google Shape;86;p1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63" name="Google Shape;163;p10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81" name="Google Shape;181;p1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81" name="Google Shape;181;p1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211" name="Google Shape;211;p16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94" name="Google Shape;94;p2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02" name="Google Shape;102;p3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defRPr/>
            </a:pPr>
            <a:endParaRPr lang="ru-RU" sz="1800">
              <a:solidFill>
                <a:srgbClr val="000000"/>
              </a:solidFill>
              <a:latin typeface="Aptos"/>
              <a:ea typeface="Aptos"/>
              <a:cs typeface="Times New Roman"/>
            </a:endParaRPr>
          </a:p>
        </p:txBody>
      </p:sp>
      <p:sp>
        <p:nvSpPr>
          <p:cNvPr id="110" name="Google Shape;110;p4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18" name="Google Shape;118;p5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18" name="Google Shape;118;p5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32" name="Google Shape;132;p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lang="ru-RU"/>
          </a:p>
        </p:txBody>
      </p:sp>
      <p:sp>
        <p:nvSpPr>
          <p:cNvPr id="141" name="Google Shape;141;p8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 lang="ru-RU"/>
          </a:p>
        </p:txBody>
      </p:sp>
      <p:sp>
        <p:nvSpPr>
          <p:cNvPr id="152" name="Google Shape;152;p9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 1" preserve="0" showMasterPhAnim="0" showMasterSp="1" userDrawn="1">
  <p:cSld name="TITLE_AND_BODY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Объект с подписью" preserve="0" showMasterPhAnim="0" showMasterSp="1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 bwMode="auto"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1"/>
          </p:nvPr>
        </p:nvSpPr>
        <p:spPr bwMode="auto"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914400" lvl="1" indent="-3619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371600" lvl="2" indent="-3429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1828800" lvl="3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2286000" lvl="4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2743200" lvl="5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3200400" lvl="6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3657600" lvl="7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4114800" lvl="8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2"/>
          </p:nvPr>
        </p:nvSpPr>
        <p:spPr bwMode="auto"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50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9pPr>
          </a:lstStyle>
          <a:p>
            <a:pPr>
              <a:defRPr/>
            </a:pPr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Рисунок с подписью" preserve="0" showMasterPhAnim="0" showMasterSp="1" type="picTx" userDrawn="1">
  <p:cSld name="PICTURE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 bwMode="auto"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" name="Google Shape;67;p28"/>
          <p:cNvSpPr>
            <a:spLocks noGrp="1"/>
          </p:cNvSpPr>
          <p:nvPr>
            <p:ph type="pic" idx="2"/>
          </p:nvPr>
        </p:nvSpPr>
        <p:spPr bwMode="auto"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 bwMode="auto"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50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50"/>
            </a:lvl9pPr>
          </a:lstStyle>
          <a:p>
            <a:pPr>
              <a:defRPr/>
            </a:pPr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и вертикальный текст" preserve="0" showMasterPhAnim="0" showMasterSp="1" type="vertTx" userDrawn="1">
  <p:cSld name="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 bwMode="auto"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Вертикальный заголовок и текст" preserve="0" showMasterPhAnim="0" showMasterSp="1" type="vertTitleAndTx" userDrawn="1">
  <p:cSld name="VERTICAL_TITLE_AND_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>
            <a:spLocks noGrp="1"/>
          </p:cNvSpPr>
          <p:nvPr>
            <p:ph type="title"/>
          </p:nvPr>
        </p:nvSpPr>
        <p:spPr bwMode="auto"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1"/>
          </p:nvPr>
        </p:nvSpPr>
        <p:spPr bwMode="auto"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итульный слайд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ubTitle" idx="1"/>
          </p:nvPr>
        </p:nvSpPr>
        <p:spPr bwMode="auto">
          <a:xfrm>
            <a:off x="1524000" y="3602039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50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и объект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раздела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 bwMode="auto">
          <a:xfrm>
            <a:off x="831851" y="1709737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 bwMode="auto"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Два объекта" preserve="0" showMasterPhAnim="0" showMasterSp="1" type="twoObj" userDrawn="1">
  <p:cSld name="TWO_OBJE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 bwMode="auto"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равнение" preserve="0" showMasterPhAnim="0" showMasterSp="1" type="twoTxTwoObj" userDrawn="1">
  <p:cSld name="TWO_OBJECTS_WITH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 bwMode="auto"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50" b="1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 bwMode="auto">
          <a:xfrm>
            <a:off x="839788" y="2505074"/>
            <a:ext cx="5158000" cy="3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 bwMode="auto"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50" b="1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 bwMode="auto">
          <a:xfrm>
            <a:off x="6172200" y="2505074"/>
            <a:ext cx="5183200" cy="3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олько заголовок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стой слайд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8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/>
          <p:nvPr/>
        </p:nvPicPr>
        <p:blipFill>
          <a:blip r:embed="rId3">
            <a:alphaModFix/>
          </a:blip>
          <a:srcRect l="0" t="0" r="11912" b="0"/>
          <a:stretch/>
        </p:blipFill>
        <p:spPr bwMode="auto">
          <a:xfrm>
            <a:off x="6015046" y="1869883"/>
            <a:ext cx="6195713" cy="140671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 title="м"/>
          <p:cNvSpPr txBox="1"/>
          <p:nvPr/>
        </p:nvSpPr>
        <p:spPr bwMode="auto">
          <a:xfrm>
            <a:off x="6220325" y="1887411"/>
            <a:ext cx="56589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 i="0" u="none" strike="noStrike" cap="all">
                <a:solidFill>
                  <a:schemeClr val="lt1"/>
                </a:solidFill>
                <a:latin typeface="Arial"/>
                <a:ea typeface="Arial"/>
                <a:cs typeface="Arial"/>
              </a:rPr>
              <a:t>Как цифровые технологии воздействуют на социальное и экономическое неравенство?</a:t>
            </a:r>
            <a:endParaRPr sz="2000" b="1" i="0" u="none" strike="noStrike" cap="all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0" name="Google Shape;90;p1"/>
          <p:cNvSpPr txBox="1"/>
          <p:nvPr/>
        </p:nvSpPr>
        <p:spPr bwMode="auto">
          <a:xfrm>
            <a:off x="6220325" y="3657603"/>
            <a:ext cx="51747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650" tIns="58300" rIns="116650" bIns="58300" anchor="t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>
                <a:solidFill>
                  <a:srgbClr val="A22184"/>
                </a:solidFill>
              </a:rPr>
              <a:t>Егор </a:t>
            </a:r>
            <a:br>
              <a:rPr lang="ru-RU" sz="3600" b="1">
                <a:solidFill>
                  <a:srgbClr val="A22184"/>
                </a:solidFill>
              </a:rPr>
            </a:br>
            <a:r>
              <a:rPr lang="ru-RU" sz="3600" b="1">
                <a:solidFill>
                  <a:srgbClr val="A22184"/>
                </a:solidFill>
              </a:rPr>
              <a:t>Алексеевич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800" b="0" i="0" u="none" strike="noStrike" cap="none">
              <a:solidFill>
                <a:srgbClr val="A22184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студент группы КИ23-17/1б, бакалавр</a:t>
            </a:r>
            <a:b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2000">
                <a:solidFill>
                  <a:srgbClr val="33348A"/>
                </a:solidFill>
              </a:rPr>
              <a:t>Институт космических и информационных технологий Сибирского федерального университета</a:t>
            </a: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" name="Google Shape;106;p3"/>
          <p:cNvSpPr txBox="1"/>
          <p:nvPr/>
        </p:nvSpPr>
        <p:spPr bwMode="auto">
          <a:xfrm flipH="0" flipV="0">
            <a:off x="2238107" y="1184675"/>
            <a:ext cx="1970483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55830011" name="Google Shape;106;p3"/>
          <p:cNvSpPr txBox="1"/>
          <p:nvPr/>
        </p:nvSpPr>
        <p:spPr bwMode="auto">
          <a:xfrm>
            <a:off x="2158119" y="1300396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0512456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87068" y="1605203"/>
            <a:ext cx="4615359" cy="4615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5" name="Google Shape;165;p10"/>
          <p:cNvPicPr/>
          <p:nvPr/>
        </p:nvPicPr>
        <p:blipFill>
          <a:blip r:embed="rId3">
            <a:alphaModFix/>
          </a:blip>
          <a:srcRect l="0" t="0" r="11912" b="0"/>
          <a:stretch/>
        </p:blipFill>
        <p:spPr bwMode="auto">
          <a:xfrm>
            <a:off x="6015046" y="186988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0" title="м"/>
          <p:cNvSpPr txBox="1"/>
          <p:nvPr/>
        </p:nvSpPr>
        <p:spPr bwMode="auto">
          <a:xfrm>
            <a:off x="6220324" y="1869882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1067"/>
              </a:spcAft>
              <a:buNone/>
              <a:defRPr/>
            </a:pPr>
            <a:r>
              <a:rPr lang="ru-RU" sz="3600" b="1" i="0" u="none" strike="noStrike" cap="all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Цифровой </a:t>
            </a:r>
            <a:br>
              <a:rPr lang="ru-RU" sz="3600" b="1" i="0" u="none" strike="noStrike" cap="all" spc="0">
                <a:solidFill>
                  <a:schemeClr val="lt1"/>
                </a:solidFill>
                <a:latin typeface="Arial"/>
                <a:ea typeface="Arial"/>
                <a:cs typeface="Arial"/>
              </a:rPr>
            </a:br>
            <a:r>
              <a:rPr lang="ru-RU" sz="3600" b="1" i="0" u="none" strike="noStrike" cap="all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детокс</a:t>
            </a:r>
            <a:endParaRPr sz="3600" b="1" i="0" u="none" strike="noStrike" cap="all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7" name="Google Shape;167;p10"/>
          <p:cNvSpPr txBox="1"/>
          <p:nvPr/>
        </p:nvSpPr>
        <p:spPr bwMode="auto">
          <a:xfrm>
            <a:off x="5905999" y="3429000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342900" marR="0" lv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Метод возвращения в реальность</a:t>
            </a:r>
            <a:endParaRPr lang="ru-RU"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marL="342900" marR="0" lvl="0" indent="-1905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" name="Google Shape;106;p3"/>
          <p:cNvSpPr txBox="1"/>
          <p:nvPr/>
        </p:nvSpPr>
        <p:spPr bwMode="auto">
          <a:xfrm>
            <a:off x="2352552" y="613714"/>
            <a:ext cx="2130458" cy="30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3124312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34018" y="918521"/>
            <a:ext cx="5186730" cy="518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3" name="Google Shape;183;p12"/>
          <p:cNvPicPr/>
          <p:nvPr/>
        </p:nvPicPr>
        <p:blipFill>
          <a:blip r:embed="rId3">
            <a:alphaModFix/>
          </a:blip>
          <a:srcRect l="0" t="0" r="11912" b="0"/>
          <a:stretch/>
        </p:blipFill>
        <p:spPr bwMode="auto">
          <a:xfrm>
            <a:off x="6015046" y="186988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2" title="м"/>
          <p:cNvSpPr txBox="1"/>
          <p:nvPr/>
        </p:nvSpPr>
        <p:spPr bwMode="auto">
          <a:xfrm flipH="0" flipV="0">
            <a:off x="6220324" y="2132367"/>
            <a:ext cx="5658937" cy="79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4" tIns="59850" rIns="119724" bIns="59850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1067"/>
              </a:spcAft>
              <a:buNone/>
              <a:defRPr/>
            </a:pPr>
            <a:r>
              <a:rPr lang="ru-RU" sz="2800" b="1" i="0" u="none" strike="noStrike" cap="all">
                <a:solidFill>
                  <a:schemeClr val="lt1"/>
                </a:solidFill>
                <a:latin typeface="Arial"/>
                <a:ea typeface="Arial"/>
                <a:cs typeface="Arial"/>
              </a:rPr>
              <a:t>Почему это важно?</a:t>
            </a:r>
            <a:br>
              <a:rPr lang="ru-RU" sz="2800" b="1" i="0" u="none" strike="noStrike" cap="all">
                <a:solidFill>
                  <a:schemeClr val="lt1"/>
                </a:solidFill>
                <a:latin typeface="Arial"/>
                <a:ea typeface="Arial"/>
                <a:cs typeface="Arial"/>
              </a:rPr>
            </a:br>
            <a:r>
              <a:rPr lang="ru-RU" sz="2800" b="1" i="0" u="none" strike="noStrike" cap="all">
                <a:solidFill>
                  <a:schemeClr val="lt1"/>
                </a:solidFill>
                <a:latin typeface="Arial"/>
                <a:ea typeface="Arial"/>
                <a:cs typeface="Arial"/>
              </a:rPr>
              <a:t>И При чём тут философия</a:t>
            </a:r>
            <a:endParaRPr/>
          </a:p>
        </p:txBody>
      </p:sp>
      <p:sp>
        <p:nvSpPr>
          <p:cNvPr id="185" name="Google Shape;185;p12"/>
          <p:cNvSpPr txBox="1"/>
          <p:nvPr/>
        </p:nvSpPr>
        <p:spPr bwMode="auto">
          <a:xfrm>
            <a:off x="6172699" y="3429000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R="0" lv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defRPr/>
            </a:pP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/>
          </a:p>
        </p:txBody>
      </p:sp>
      <p:sp>
        <p:nvSpPr>
          <p:cNvPr id="6" name="Google Shape;106;p3"/>
          <p:cNvSpPr txBox="1"/>
          <p:nvPr/>
        </p:nvSpPr>
        <p:spPr bwMode="auto">
          <a:xfrm>
            <a:off x="697626" y="5921962"/>
            <a:ext cx="2130458" cy="30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87402343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38645" y="369728"/>
            <a:ext cx="5108892" cy="5108892"/>
          </a:xfrm>
          <a:prstGeom prst="rect">
            <a:avLst/>
          </a:prstGeom>
        </p:spPr>
      </p:pic>
      <p:sp>
        <p:nvSpPr>
          <p:cNvPr id="166645309" name="Google Shape;167;p10"/>
          <p:cNvSpPr txBox="1"/>
          <p:nvPr/>
        </p:nvSpPr>
        <p:spPr bwMode="auto">
          <a:xfrm>
            <a:off x="5905999" y="3429000"/>
            <a:ext cx="5658936" cy="19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342900" marR="0" lvl="0" algn="l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endParaRPr lang="ru-RU"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marL="342900" marR="0" lvl="0" indent="-190499" algn="l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 bwMode="auto">
          <a:xfrm>
            <a:off x="5996288" y="2760753"/>
            <a:ext cx="6195710" cy="1584909"/>
            <a:chOff x="0" y="0"/>
            <a:chExt cx="6195710" cy="1584909"/>
          </a:xfrm>
        </p:grpSpPr>
        <p:pic>
          <p:nvPicPr>
            <p:cNvPr id="183" name="Google Shape;183;p12"/>
            <p:cNvPicPr/>
            <p:nvPr/>
          </p:nvPicPr>
          <p:blipFill>
            <a:blip r:embed="rId3">
              <a:alphaModFix/>
            </a:blip>
            <a:srcRect l="0" t="0" r="11912" b="0"/>
            <a:stretch/>
          </p:blipFill>
          <p:spPr bwMode="auto">
            <a:xfrm>
              <a:off x="0" y="0"/>
              <a:ext cx="6195711" cy="14067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12" title="м"/>
            <p:cNvSpPr txBox="1"/>
            <p:nvPr/>
          </p:nvSpPr>
          <p:spPr bwMode="auto">
            <a:xfrm>
              <a:off x="224035" y="240267"/>
              <a:ext cx="5658938" cy="1344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9725" tIns="59850" rIns="119725" bIns="59850" anchor="t" anchorCtr="0">
              <a:noAutofit/>
            </a:bodyPr>
            <a:lstStyle/>
            <a:p>
              <a:pPr marL="0" marR="0" lvl="0" indent="0" algn="l">
                <a:lnSpc>
                  <a:spcPct val="114999"/>
                </a:lnSpc>
                <a:spcBef>
                  <a:spcPts val="0"/>
                </a:spcBef>
                <a:spcAft>
                  <a:spcPts val="1067"/>
                </a:spcAft>
                <a:buNone/>
                <a:defRPr/>
              </a:pPr>
              <a:r>
                <a:rPr lang="ru-RU" sz="2800" b="1" i="0" u="none" strike="noStrike" cap="all">
                  <a:solidFill>
                    <a:schemeClr val="lt1"/>
                  </a:solidFill>
                  <a:latin typeface="Arial"/>
                  <a:ea typeface="Arial"/>
                  <a:cs typeface="Arial"/>
                </a:rPr>
                <a:t>Заключение</a:t>
              </a:r>
              <a:endParaRPr/>
            </a:p>
          </p:txBody>
        </p:sp>
      </p:grpSp>
      <p:sp>
        <p:nvSpPr>
          <p:cNvPr id="185" name="Google Shape;185;p12"/>
          <p:cNvSpPr txBox="1"/>
          <p:nvPr/>
        </p:nvSpPr>
        <p:spPr bwMode="auto">
          <a:xfrm>
            <a:off x="6220325" y="3477009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R="0" lv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defRPr/>
            </a:pPr>
            <a:endParaRPr lang="ru-RU" sz="2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/>
            </a:pPr>
            <a:endParaRPr/>
          </a:p>
        </p:txBody>
      </p:sp>
      <p:pic>
        <p:nvPicPr>
          <p:cNvPr id="6782584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36412" y="1498105"/>
            <a:ext cx="5579368" cy="3347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/>
          <p:nvPr/>
        </p:nvSpPr>
        <p:spPr bwMode="auto">
          <a:xfrm flipH="0" flipV="0">
            <a:off x="3834451" y="1067463"/>
            <a:ext cx="4452320" cy="19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2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Спасибо за внимание!</a:t>
            </a:r>
            <a:endParaRPr sz="32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 bwMode="auto">
          <a:xfrm>
            <a:off x="6229716" y="2014410"/>
            <a:ext cx="5652062" cy="61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2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цифровые медиа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 bwMode="auto">
          <a:xfrm>
            <a:off x="6220325" y="297440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8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Социальные сети, видеоигры, стриминговые платформы и виртуальная реальность</a:t>
            </a:r>
            <a:r>
              <a:rPr lang="en-US" sz="2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2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и прочие формы цифрового досуга</a:t>
            </a:r>
            <a:endParaRPr sz="28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901088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08616" y="1295044"/>
            <a:ext cx="4125363" cy="2605492"/>
          </a:xfrm>
          <a:prstGeom prst="rect">
            <a:avLst/>
          </a:prstGeom>
        </p:spPr>
      </p:pic>
      <p:sp>
        <p:nvSpPr>
          <p:cNvPr id="854125974" name="Google Shape;106;p3"/>
          <p:cNvSpPr txBox="1"/>
          <p:nvPr/>
        </p:nvSpPr>
        <p:spPr bwMode="auto">
          <a:xfrm flipH="0" flipV="0">
            <a:off x="2238107" y="879867"/>
            <a:ext cx="1970483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1671403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339046" y="3952594"/>
            <a:ext cx="4244451" cy="2391240"/>
          </a:xfrm>
          <a:prstGeom prst="rect">
            <a:avLst/>
          </a:prstGeom>
        </p:spPr>
      </p:pic>
      <p:sp>
        <p:nvSpPr>
          <p:cNvPr id="1073176330" name="Google Shape;106;p3"/>
          <p:cNvSpPr txBox="1"/>
          <p:nvPr/>
        </p:nvSpPr>
        <p:spPr bwMode="auto">
          <a:xfrm>
            <a:off x="1627186" y="990236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8010317" name="Google Shape;106;p3"/>
          <p:cNvSpPr txBox="1"/>
          <p:nvPr/>
        </p:nvSpPr>
        <p:spPr bwMode="auto">
          <a:xfrm>
            <a:off x="1754658" y="6352143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4" name="Google Shape;104;p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 bwMode="auto">
          <a:xfrm>
            <a:off x="6229716" y="646049"/>
            <a:ext cx="5655302" cy="198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 i="0" u="none" strike="noStrike" cap="all">
                <a:solidFill>
                  <a:srgbClr val="A22184"/>
                </a:solidFill>
                <a:latin typeface="Arial"/>
                <a:ea typeface="Arial"/>
                <a:cs typeface="Arial"/>
              </a:rPr>
              <a:t>Современные </a:t>
            </a:r>
            <a:r>
              <a:rPr lang="ru-RU" sz="36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эскапизм и одиночеств</a:t>
            </a:r>
            <a:r>
              <a:rPr lang="ru-RU" sz="3600" b="1" i="0" u="none" strike="noStrike" cap="all">
                <a:solidFill>
                  <a:srgbClr val="A22184"/>
                </a:solidFill>
                <a:latin typeface="Arial"/>
                <a:ea typeface="Arial"/>
                <a:cs typeface="Arial"/>
              </a:rPr>
              <a:t>о</a:t>
            </a:r>
            <a:endParaRPr sz="3600" b="1" i="0" u="none" strike="noStrike" cap="all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6" name="Google Shape;106;p3"/>
          <p:cNvSpPr txBox="1"/>
          <p:nvPr/>
        </p:nvSpPr>
        <p:spPr bwMode="auto">
          <a:xfrm>
            <a:off x="6220325" y="2974404"/>
            <a:ext cx="5658937" cy="308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>
                <a:solidFill>
                  <a:srgbClr val="33348A"/>
                </a:solidFill>
              </a:rPr>
              <a:t>Цифровой мир вытесняет собой реальный и человек большую часть времени проводит в нём. Человек вкладывает своё время, силы и эмоции в вымышленный мир (игры, фильмы и другое, включая социальные сети), при этом у него остаётся всё меньше желания возвращаться в реальность</a:t>
            </a:r>
            <a:endParaRPr lang="ru-RU"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" name="Google Shape;106;p3"/>
          <p:cNvSpPr txBox="1"/>
          <p:nvPr/>
        </p:nvSpPr>
        <p:spPr bwMode="auto">
          <a:xfrm>
            <a:off x="2132699" y="1009474"/>
            <a:ext cx="2130458" cy="30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294576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20218" y="1249548"/>
            <a:ext cx="5798228" cy="3865485"/>
          </a:xfrm>
          <a:prstGeom prst="rect">
            <a:avLst/>
          </a:prstGeom>
        </p:spPr>
      </p:pic>
      <p:sp>
        <p:nvSpPr>
          <p:cNvPr id="626655260" name="Google Shape;106;p3"/>
          <p:cNvSpPr txBox="1"/>
          <p:nvPr/>
        </p:nvSpPr>
        <p:spPr bwMode="auto">
          <a:xfrm>
            <a:off x="2189161" y="857070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" name="Google Shape;112;p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 bwMode="auto">
          <a:xfrm flipH="0" flipV="0">
            <a:off x="6220324" y="2974403"/>
            <a:ext cx="5802465" cy="3767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defRPr/>
            </a:pPr>
            <a:r>
              <a:rPr lang="ru-RU" sz="24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Создавая иллюзию со</a:t>
            </a:r>
            <a:r>
              <a:rPr lang="ru-RU" sz="24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циальной вовлечённости, они заглушают чувство одиночества, но это лишь усиливает его</a:t>
            </a: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, ввиду отсутствия реального контакта с другими людьми</a:t>
            </a: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.</a:t>
            </a:r>
            <a:endParaRPr sz="2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lvl="0" algn="l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Человек вновь осознаёт своё одиночество как только убирает телефон из рук, и поэтому не хочет этого делать и продолжать жить «там»</a:t>
            </a:r>
            <a:endParaRPr/>
          </a:p>
        </p:txBody>
      </p:sp>
      <p:sp>
        <p:nvSpPr>
          <p:cNvPr id="114" name="Google Shape;114;p4"/>
          <p:cNvSpPr txBox="1"/>
          <p:nvPr/>
        </p:nvSpPr>
        <p:spPr bwMode="auto">
          <a:xfrm>
            <a:off x="6229716" y="640650"/>
            <a:ext cx="5649902" cy="198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Социальные сети как инструмент эскапизма</a:t>
            </a:r>
            <a:endParaRPr sz="3600" b="1" i="0" u="none" strike="noStrike" cap="all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6557111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17863" y="835763"/>
            <a:ext cx="4661723" cy="2861415"/>
          </a:xfrm>
          <a:prstGeom prst="rect">
            <a:avLst/>
          </a:prstGeom>
        </p:spPr>
      </p:pic>
      <p:pic>
        <p:nvPicPr>
          <p:cNvPr id="80653494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351407" y="3865469"/>
            <a:ext cx="5133349" cy="2514293"/>
          </a:xfrm>
          <a:prstGeom prst="rect">
            <a:avLst/>
          </a:prstGeom>
        </p:spPr>
      </p:pic>
      <p:sp>
        <p:nvSpPr>
          <p:cNvPr id="1624908694" name="Google Shape;106;p3"/>
          <p:cNvSpPr txBox="1"/>
          <p:nvPr/>
        </p:nvSpPr>
        <p:spPr bwMode="auto">
          <a:xfrm>
            <a:off x="3751261" y="6436671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32037477" name="Google Shape;106;p3"/>
          <p:cNvSpPr txBox="1"/>
          <p:nvPr/>
        </p:nvSpPr>
        <p:spPr bwMode="auto">
          <a:xfrm>
            <a:off x="2227261" y="488246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0" name="Google Shape;120;p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 txBox="1"/>
          <p:nvPr/>
        </p:nvSpPr>
        <p:spPr bwMode="auto">
          <a:xfrm>
            <a:off x="6229716" y="1957386"/>
            <a:ext cx="5649902" cy="67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уход от реальности</a:t>
            </a:r>
            <a:endParaRPr/>
          </a:p>
        </p:txBody>
      </p:sp>
      <p:sp>
        <p:nvSpPr>
          <p:cNvPr id="122" name="Google Shape;122;p5"/>
          <p:cNvSpPr txBox="1"/>
          <p:nvPr/>
        </p:nvSpPr>
        <p:spPr bwMode="auto">
          <a:xfrm>
            <a:off x="6220325" y="2974404"/>
            <a:ext cx="5658937" cy="211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Виртуальные миры</a:t>
            </a:r>
            <a:r>
              <a:rPr lang="ru-RU" sz="2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 </a:t>
            </a:r>
            <a:r>
              <a:rPr lang="ru-RU" sz="28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позволяет людям временно забыть о своих реальных проблемах</a:t>
            </a:r>
            <a:endParaRPr/>
          </a:p>
        </p:txBody>
      </p:sp>
      <p:pic>
        <p:nvPicPr>
          <p:cNvPr id="8253802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46754" y="506802"/>
            <a:ext cx="5207083" cy="5207083"/>
          </a:xfrm>
          <a:prstGeom prst="rect">
            <a:avLst/>
          </a:prstGeom>
        </p:spPr>
      </p:pic>
      <p:sp>
        <p:nvSpPr>
          <p:cNvPr id="305557757" name="Google Shape;106;p3"/>
          <p:cNvSpPr txBox="1"/>
          <p:nvPr/>
        </p:nvSpPr>
        <p:spPr bwMode="auto">
          <a:xfrm>
            <a:off x="2085067" y="5713886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0" name="Google Shape;120;p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 txBox="1"/>
          <p:nvPr/>
        </p:nvSpPr>
        <p:spPr bwMode="auto">
          <a:xfrm flipH="0" flipV="0">
            <a:off x="6095999" y="1620853"/>
            <a:ext cx="6298677" cy="9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89074" rIns="89074" bIns="89074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8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Одиночество в эпоху гиперподключенности</a:t>
            </a:r>
            <a:endParaRPr/>
          </a:p>
        </p:txBody>
      </p:sp>
      <p:sp>
        <p:nvSpPr>
          <p:cNvPr id="122" name="Google Shape;122;p5"/>
          <p:cNvSpPr txBox="1"/>
          <p:nvPr/>
        </p:nvSpPr>
        <p:spPr bwMode="auto">
          <a:xfrm>
            <a:off x="6220325" y="2974404"/>
            <a:ext cx="5658937" cy="211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R="0" lv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Новые формы социальной стратификации</a:t>
            </a:r>
            <a:endParaRPr sz="28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01007112" name="Google Shape;106;p3"/>
          <p:cNvSpPr txBox="1"/>
          <p:nvPr/>
        </p:nvSpPr>
        <p:spPr bwMode="auto">
          <a:xfrm>
            <a:off x="2192808" y="446646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5322587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93617" y="684721"/>
            <a:ext cx="5602857" cy="560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5" name="Google Shape;135;p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220325" y="2171207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/>
        </p:nvSpPr>
        <p:spPr bwMode="auto">
          <a:xfrm>
            <a:off x="6229716" y="378990"/>
            <a:ext cx="5649902" cy="165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 i="0" u="none" strike="noStrike" cap="all" spc="0">
                <a:solidFill>
                  <a:srgbClr val="A22184"/>
                </a:solidFill>
                <a:latin typeface="Arial"/>
                <a:ea typeface="Arial"/>
                <a:cs typeface="Arial"/>
              </a:rPr>
              <a:t>Цифровые медиа и кризис идентичности</a:t>
            </a:r>
            <a:endParaRPr sz="3600" b="1" i="0" u="none" strike="noStrike" cap="all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7" name="Google Shape;137;p7"/>
          <p:cNvSpPr txBox="1"/>
          <p:nvPr/>
        </p:nvSpPr>
        <p:spPr bwMode="auto">
          <a:xfrm flipH="0" flipV="0">
            <a:off x="6220324" y="2383560"/>
            <a:ext cx="5658936" cy="241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В цифровом пространстве идентичность человека часто определяется количеством лайков, комментариев и подписчиков. Это создает ситуацию, когда самооценка и чувство собственного "я" начинают зависеть от реакции других людей.</a:t>
            </a: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25567824" name="Google Shape;106;p3"/>
          <p:cNvSpPr txBox="1"/>
          <p:nvPr/>
        </p:nvSpPr>
        <p:spPr bwMode="auto">
          <a:xfrm>
            <a:off x="2352674" y="532371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4102117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00524" y="751247"/>
            <a:ext cx="5554302" cy="55543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3" name="Google Shape;143;p8"/>
          <p:cNvPicPr/>
          <p:nvPr/>
        </p:nvPicPr>
        <p:blipFill>
          <a:blip r:embed="rId3">
            <a:alphaModFix/>
          </a:blip>
          <a:srcRect l="0" t="0" r="11912" b="0"/>
          <a:stretch/>
        </p:blipFill>
        <p:spPr bwMode="auto">
          <a:xfrm>
            <a:off x="6015046" y="186988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 title="м"/>
          <p:cNvSpPr txBox="1"/>
          <p:nvPr/>
        </p:nvSpPr>
        <p:spPr bwMode="auto">
          <a:xfrm>
            <a:off x="6220325" y="1887411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1067"/>
              </a:spcAft>
              <a:buNone/>
              <a:defRPr/>
            </a:pPr>
            <a:r>
              <a:rPr lang="ru-RU" sz="3600" b="1" i="0" u="none" strike="noStrike" cap="all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Эскапизм через контент</a:t>
            </a:r>
            <a:endParaRPr/>
          </a:p>
        </p:txBody>
      </p:sp>
      <p:sp>
        <p:nvSpPr>
          <p:cNvPr id="145" name="Google Shape;145;p8"/>
          <p:cNvSpPr txBox="1"/>
          <p:nvPr/>
        </p:nvSpPr>
        <p:spPr bwMode="auto">
          <a:xfrm>
            <a:off x="6220325" y="3477009"/>
            <a:ext cx="5658937" cy="2367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Одним из самых популярных способов эскапизма является "запойный просмотр" (binge-watching) сериалов и фильмов</a:t>
            </a:r>
            <a:endParaRPr sz="2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Google Shape;106;p3"/>
          <p:cNvSpPr txBox="1"/>
          <p:nvPr/>
        </p:nvSpPr>
        <p:spPr bwMode="auto">
          <a:xfrm>
            <a:off x="513736" y="6013908"/>
            <a:ext cx="2130458" cy="30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9390631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33374" y="628647"/>
            <a:ext cx="5295899" cy="5295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4" name="Google Shape;154;p9"/>
          <p:cNvPicPr/>
          <p:nvPr/>
        </p:nvPicPr>
        <p:blipFill>
          <a:blip r:embed="rId3">
            <a:alphaModFix/>
          </a:blip>
          <a:srcRect l="0" t="0" r="11912" b="0"/>
          <a:stretch/>
        </p:blipFill>
        <p:spPr bwMode="auto">
          <a:xfrm>
            <a:off x="6015046" y="186988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9" title="м"/>
          <p:cNvSpPr txBox="1"/>
          <p:nvPr/>
        </p:nvSpPr>
        <p:spPr bwMode="auto">
          <a:xfrm>
            <a:off x="6220325" y="1887411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 i="0" u="none" strike="noStrike" cap="all" spc="0">
                <a:solidFill>
                  <a:schemeClr val="lt1"/>
                </a:solidFill>
                <a:latin typeface="Arial"/>
                <a:ea typeface="Arial"/>
                <a:cs typeface="Arial"/>
              </a:rPr>
              <a:t>Влияние цифровых медиа на молодежь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6" name="Google Shape;156;p9"/>
          <p:cNvSpPr txBox="1"/>
          <p:nvPr/>
        </p:nvSpPr>
        <p:spPr bwMode="auto">
          <a:xfrm>
            <a:off x="6220325" y="3477009"/>
            <a:ext cx="5658937" cy="216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Давление общества на молодых людей заставляет их психику искать выход для стресса</a:t>
            </a:r>
            <a:endParaRPr/>
          </a:p>
        </p:txBody>
      </p:sp>
      <p:pic>
        <p:nvPicPr>
          <p:cNvPr id="103552389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49684" y="2617828"/>
            <a:ext cx="3429000" cy="2286000"/>
          </a:xfrm>
          <a:prstGeom prst="rect">
            <a:avLst/>
          </a:prstGeom>
        </p:spPr>
      </p:pic>
      <p:pic>
        <p:nvPicPr>
          <p:cNvPr id="75742862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036269" y="946051"/>
            <a:ext cx="3429000" cy="2286000"/>
          </a:xfrm>
          <a:prstGeom prst="rect">
            <a:avLst/>
          </a:prstGeom>
        </p:spPr>
      </p:pic>
      <p:pic>
        <p:nvPicPr>
          <p:cNvPr id="179259919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2090762" y="3243821"/>
            <a:ext cx="3320013" cy="3320013"/>
          </a:xfrm>
          <a:prstGeom prst="rect">
            <a:avLst/>
          </a:prstGeom>
        </p:spPr>
      </p:pic>
      <p:sp>
        <p:nvSpPr>
          <p:cNvPr id="404776826" name="Google Shape;106;p3"/>
          <p:cNvSpPr txBox="1"/>
          <p:nvPr/>
        </p:nvSpPr>
        <p:spPr bwMode="auto">
          <a:xfrm>
            <a:off x="198436" y="2089051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https://stock.adobe.com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51449873" name="Google Shape;106;p3"/>
          <p:cNvSpPr txBox="1"/>
          <p:nvPr/>
        </p:nvSpPr>
        <p:spPr bwMode="auto">
          <a:xfrm>
            <a:off x="2685540" y="641244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 spc="0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https://stock.adobe.com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15433233" name="Google Shape;106;p3"/>
          <p:cNvSpPr txBox="1"/>
          <p:nvPr/>
        </p:nvSpPr>
        <p:spPr bwMode="auto">
          <a:xfrm>
            <a:off x="555082" y="5724252"/>
            <a:ext cx="2130457" cy="30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4" tIns="44524" rIns="89074" bIns="44524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https://shedevrum.ai/</a:t>
            </a:r>
            <a:endParaRPr sz="1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ONLYOFFICE/8.3.1.25</Application>
  <PresentationFormat>On-screen Show (4:3)</PresentationFormat>
  <Paragraphs>0</Paragraphs>
  <Slides>13</Slides>
  <Notes>13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184</cp:revision>
  <dcterms:modified xsi:type="dcterms:W3CDTF">2025-03-16T15:03:50Z</dcterms:modified>
</cp:coreProperties>
</file>